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4"/>
  </p:notesMasterIdLst>
  <p:sldIdLst>
    <p:sldId id="256" r:id="rId2"/>
    <p:sldId id="301" r:id="rId3"/>
    <p:sldId id="287" r:id="rId4"/>
    <p:sldId id="306" r:id="rId5"/>
    <p:sldId id="305" r:id="rId6"/>
    <p:sldId id="307" r:id="rId7"/>
    <p:sldId id="302" r:id="rId8"/>
    <p:sldId id="308" r:id="rId9"/>
    <p:sldId id="309" r:id="rId10"/>
    <p:sldId id="303" r:id="rId11"/>
    <p:sldId id="304" r:id="rId12"/>
    <p:sldId id="31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1104BC"/>
    <a:srgbClr val="FFF1C6"/>
    <a:srgbClr val="FFEEBC"/>
    <a:srgbClr val="FFF2CA"/>
    <a:srgbClr val="FFF5D5"/>
    <a:srgbClr val="FFF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A9991-0918-4D0B-80D4-939A6E026C88}" type="datetimeFigureOut">
              <a:rPr lang="en-US" smtClean="0"/>
              <a:t>2/1/2017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6F4B-DF76-47BA-BE3C-AF41EBF3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6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92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2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4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1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2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0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89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3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0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4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8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2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524000"/>
            <a:ext cx="3703320" cy="443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524000"/>
            <a:ext cx="3703320" cy="443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2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5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2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5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8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8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David Guszejnov: Semi Analytical Modeling of Star 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13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 fontScale="90000"/>
          </a:bodyPr>
          <a:lstStyle/>
          <a:p>
            <a:r>
              <a:rPr lang="en-US" sz="4500" b="1" dirty="0" err="1"/>
              <a:t>NE</a:t>
            </a:r>
            <a:r>
              <a:rPr lang="en-US" sz="4500" dirty="0" err="1"/>
              <a:t>uroevolution</a:t>
            </a:r>
            <a:r>
              <a:rPr lang="en-US" sz="4500" dirty="0"/>
              <a:t> through </a:t>
            </a:r>
            <a:r>
              <a:rPr lang="en-US" sz="4500" b="1" dirty="0"/>
              <a:t>A</a:t>
            </a:r>
            <a:r>
              <a:rPr lang="en-US" sz="4500" dirty="0"/>
              <a:t>ugmented </a:t>
            </a:r>
            <a:r>
              <a:rPr lang="en-US" sz="4500" b="1" dirty="0"/>
              <a:t>T</a:t>
            </a:r>
            <a:r>
              <a:rPr lang="en-US" sz="4500" dirty="0"/>
              <a:t>opologies (NEAT) for Snake Game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0763" y="4427565"/>
            <a:ext cx="7543800" cy="10131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David Guszejnov</a:t>
            </a:r>
          </a:p>
        </p:txBody>
      </p:sp>
    </p:spTree>
    <p:extLst>
      <p:ext uri="{BB962C8B-B14F-4D97-AF65-F5344CB8AC3E}">
        <p14:creationId xmlns:p14="http://schemas.microsoft.com/office/powerpoint/2010/main" val="260634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63" y="448103"/>
            <a:ext cx="8693367" cy="57955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100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298" y="2720107"/>
            <a:ext cx="4035910" cy="3318163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Network “Smartness”: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rgbClr val="1104BC"/>
                </a:solidFill>
              </a:rPr>
              <a:t>Avoids walls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1104BC"/>
                </a:solidFill>
              </a:rPr>
              <a:t>Explores, looks for food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Shortsighted, may entrap itself!</a:t>
            </a:r>
          </a:p>
        </p:txBody>
      </p:sp>
    </p:spTree>
    <p:extLst>
      <p:ext uri="{BB962C8B-B14F-4D97-AF65-F5344CB8AC3E}">
        <p14:creationId xmlns:p14="http://schemas.microsoft.com/office/powerpoint/2010/main" val="44786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286604"/>
            <a:ext cx="8014335" cy="1450757"/>
          </a:xfrm>
        </p:spPr>
        <p:txBody>
          <a:bodyPr>
            <a:normAutofit/>
          </a:bodyPr>
          <a:lstStyle/>
          <a:p>
            <a:r>
              <a:rPr lang="en-US" sz="4400" dirty="0"/>
              <a:t>Evolution of Population Fitness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31" y="1851421"/>
            <a:ext cx="5436315" cy="43788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3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63" y="448103"/>
            <a:ext cx="8693367" cy="57955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Sight Range=2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298" y="2160271"/>
            <a:ext cx="4035910" cy="3877999"/>
          </a:xfrm>
          <a:prstGeom prst="rect">
            <a:avLst/>
          </a:prstGeom>
        </p:spPr>
        <p:txBody>
          <a:bodyPr vert="horz" lIns="0" tIns="34290" rIns="0" bIns="3429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Network “Smartness”: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rgbClr val="1104BC"/>
                </a:solidFill>
              </a:rPr>
              <a:t>Avoids walls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1104BC"/>
                </a:solidFill>
              </a:rPr>
              <a:t>Explores, looks for food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1104BC"/>
                </a:solidFill>
              </a:rPr>
              <a:t>Uses “folding” strategy for long snake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Shortsighted</a:t>
            </a:r>
          </a:p>
        </p:txBody>
      </p:sp>
    </p:spTree>
    <p:extLst>
      <p:ext uri="{BB962C8B-B14F-4D97-AF65-F5344CB8AC3E}">
        <p14:creationId xmlns:p14="http://schemas.microsoft.com/office/powerpoint/2010/main" val="163102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286604"/>
            <a:ext cx="8014335" cy="1450757"/>
          </a:xfrm>
        </p:spPr>
        <p:txBody>
          <a:bodyPr>
            <a:normAutofit/>
          </a:bodyPr>
          <a:lstStyle/>
          <a:p>
            <a:r>
              <a:rPr lang="en-US" sz="4400" dirty="0"/>
              <a:t>NEAT for SNAKE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Idea: Train a computer to play Snake</a:t>
            </a:r>
          </a:p>
          <a:p>
            <a:r>
              <a:rPr lang="en-US" sz="2800" dirty="0"/>
              <a:t>Challenges:</a:t>
            </a:r>
          </a:p>
          <a:p>
            <a:pPr marL="749808" lvl="1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Stochastic game (position of new food is random)</a:t>
            </a:r>
          </a:p>
          <a:p>
            <a:pPr marL="475488" lvl="2" indent="0">
              <a:lnSpc>
                <a:spcPct val="100000"/>
              </a:lnSpc>
              <a:buNone/>
            </a:pPr>
            <a:r>
              <a:rPr lang="en-US" sz="2000" dirty="0"/>
              <a:t>Neural network must use </a:t>
            </a:r>
            <a:r>
              <a:rPr lang="en-US" sz="2000" b="1" dirty="0">
                <a:solidFill>
                  <a:srgbClr val="1104BC"/>
                </a:solidFill>
              </a:rPr>
              <a:t>stochastic strategy</a:t>
            </a:r>
          </a:p>
          <a:p>
            <a:pPr marL="749808" lvl="1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Too many inputs slow down learning</a:t>
            </a:r>
          </a:p>
          <a:p>
            <a:pPr marL="475488" lvl="2" indent="0">
              <a:lnSpc>
                <a:spcPct val="100000"/>
              </a:lnSpc>
              <a:buNone/>
            </a:pPr>
            <a:r>
              <a:rPr lang="en-US" sz="2000" dirty="0"/>
              <a:t>Instead of giving every pixel as input </a:t>
            </a:r>
            <a:r>
              <a:rPr lang="en-US" sz="2000" b="1" dirty="0">
                <a:solidFill>
                  <a:srgbClr val="FF0000"/>
                </a:solidFill>
              </a:rPr>
              <a:t>make the snake shortsighted</a:t>
            </a:r>
            <a:endParaRPr lang="en-US" sz="2000" dirty="0">
              <a:solidFill>
                <a:schemeClr val="tx1"/>
              </a:solidFill>
            </a:endParaRPr>
          </a:p>
          <a:p>
            <a:pPr marL="74980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How should fitness be determined?</a:t>
            </a:r>
          </a:p>
          <a:p>
            <a:pPr marL="475488" lvl="2" indent="0">
              <a:lnSpc>
                <a:spcPct val="100000"/>
              </a:lnSpc>
              <a:buNone/>
            </a:pPr>
            <a:r>
              <a:rPr lang="en-US" sz="2000" dirty="0"/>
              <a:t>Give small reward for surviving and large reward for eating food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8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Shortsighted Snake Inputs and Outputs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69980" y="272023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179987" y="272023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027721" y="272023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269980" y="362909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159769" y="3629098"/>
            <a:ext cx="671213" cy="717980"/>
          </a:xfrm>
          <a:prstGeom prst="roundRect">
            <a:avLst/>
          </a:prstGeom>
          <a:solidFill>
            <a:srgbClr val="1104BC"/>
          </a:solidFill>
          <a:ln>
            <a:solidFill>
              <a:srgbClr val="110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Rounded Rectangle 50"/>
          <p:cNvSpPr/>
          <p:nvPr/>
        </p:nvSpPr>
        <p:spPr>
          <a:xfrm>
            <a:off x="3027721" y="362909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269980" y="453795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179987" y="453795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3027721" y="4537958"/>
            <a:ext cx="671213" cy="71798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269980" y="1804980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6" name="Rounded Rectangle 55"/>
          <p:cNvSpPr/>
          <p:nvPr/>
        </p:nvSpPr>
        <p:spPr>
          <a:xfrm>
            <a:off x="2179987" y="1804980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ounded Rectangle 56"/>
          <p:cNvSpPr/>
          <p:nvPr/>
        </p:nvSpPr>
        <p:spPr>
          <a:xfrm>
            <a:off x="3027721" y="1804980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ounded Rectangle 57"/>
          <p:cNvSpPr/>
          <p:nvPr/>
        </p:nvSpPr>
        <p:spPr>
          <a:xfrm>
            <a:off x="1269980" y="5446818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9" name="Rounded Rectangle 58"/>
          <p:cNvSpPr/>
          <p:nvPr/>
        </p:nvSpPr>
        <p:spPr>
          <a:xfrm>
            <a:off x="2179987" y="5446818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0" name="Rounded Rectangle 59"/>
          <p:cNvSpPr/>
          <p:nvPr/>
        </p:nvSpPr>
        <p:spPr>
          <a:xfrm>
            <a:off x="3027721" y="5446818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1" name="Rounded Rectangle 60"/>
          <p:cNvSpPr/>
          <p:nvPr/>
        </p:nvSpPr>
        <p:spPr>
          <a:xfrm>
            <a:off x="3875455" y="1804980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2" name="Rounded Rectangle 61"/>
          <p:cNvSpPr/>
          <p:nvPr/>
        </p:nvSpPr>
        <p:spPr>
          <a:xfrm>
            <a:off x="3875455" y="2714987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Rounded Rectangle 62"/>
          <p:cNvSpPr/>
          <p:nvPr/>
        </p:nvSpPr>
        <p:spPr>
          <a:xfrm>
            <a:off x="3891852" y="3628846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ounded Rectangle 64"/>
          <p:cNvSpPr/>
          <p:nvPr/>
        </p:nvSpPr>
        <p:spPr>
          <a:xfrm>
            <a:off x="402028" y="1804980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Rounded Rectangle 65"/>
          <p:cNvSpPr/>
          <p:nvPr/>
        </p:nvSpPr>
        <p:spPr>
          <a:xfrm>
            <a:off x="402028" y="2706007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Rounded Rectangle 66"/>
          <p:cNvSpPr/>
          <p:nvPr/>
        </p:nvSpPr>
        <p:spPr>
          <a:xfrm>
            <a:off x="402028" y="3628846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Rounded Rectangle 70"/>
          <p:cNvSpPr/>
          <p:nvPr/>
        </p:nvSpPr>
        <p:spPr>
          <a:xfrm>
            <a:off x="3891852" y="4588439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Rounded Rectangle 71"/>
          <p:cNvSpPr/>
          <p:nvPr/>
        </p:nvSpPr>
        <p:spPr>
          <a:xfrm>
            <a:off x="3891852" y="5446818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3" name="Rounded Rectangle 72"/>
          <p:cNvSpPr/>
          <p:nvPr/>
        </p:nvSpPr>
        <p:spPr>
          <a:xfrm>
            <a:off x="402028" y="4529454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4" name="Rounded Rectangle 73"/>
          <p:cNvSpPr/>
          <p:nvPr/>
        </p:nvSpPr>
        <p:spPr>
          <a:xfrm>
            <a:off x="402028" y="5430062"/>
            <a:ext cx="671213" cy="7179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Down Arrow 1"/>
          <p:cNvSpPr/>
          <p:nvPr/>
        </p:nvSpPr>
        <p:spPr>
          <a:xfrm>
            <a:off x="6862977" y="4373683"/>
            <a:ext cx="998776" cy="108371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00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flipV="1">
            <a:off x="6849494" y="2467897"/>
            <a:ext cx="998776" cy="108371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16200000" flipV="1">
            <a:off x="5929409" y="3410310"/>
            <a:ext cx="998776" cy="108371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00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5400000" flipV="1">
            <a:off x="7769578" y="3410310"/>
            <a:ext cx="998776" cy="108371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8548" y="2940967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31861" y="376259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36571" y="3752112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6138" y="4863668"/>
            <a:ext cx="8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6901" y="2140492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Outputs:</a:t>
            </a:r>
          </a:p>
        </p:txBody>
      </p:sp>
    </p:spTree>
    <p:extLst>
      <p:ext uri="{BB962C8B-B14F-4D97-AF65-F5344CB8AC3E}">
        <p14:creationId xmlns:p14="http://schemas.microsoft.com/office/powerpoint/2010/main" val="359518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1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028" y="1844274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2028" y="2403300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2028" y="2944476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02028" y="3487290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3894" y="4032624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3894" y="4575438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03894" y="5116614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03894" y="5659428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290501" y="1947653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90501" y="3033784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90501" y="412193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290501" y="520592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90552" y="5674008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cxnSp>
        <p:nvCxnSpPr>
          <p:cNvPr id="37" name="Straight Arrow Connector 36"/>
          <p:cNvCxnSpPr>
            <a:stCxn id="35" idx="0"/>
            <a:endCxn id="29" idx="1"/>
          </p:cNvCxnSpPr>
          <p:nvPr/>
        </p:nvCxnSpPr>
        <p:spPr>
          <a:xfrm flipV="1">
            <a:off x="3082640" y="2174406"/>
            <a:ext cx="4207861" cy="349960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95785" y="19897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40%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74677" y="307587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95785" y="41328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95785" y="52480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62840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63" y="448103"/>
            <a:ext cx="8693367" cy="57955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1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2028" y="2720107"/>
            <a:ext cx="3755180" cy="331816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Network “Smartness”: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Has no idea what it is doing!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Hits wall!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1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/>
          <p:cNvCxnSpPr>
            <a:stCxn id="19" idx="3"/>
            <a:endCxn id="30" idx="1"/>
          </p:cNvCxnSpPr>
          <p:nvPr/>
        </p:nvCxnSpPr>
        <p:spPr>
          <a:xfrm flipV="1">
            <a:off x="1586204" y="3260537"/>
            <a:ext cx="5704297" cy="44972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40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028" y="238330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2028" y="294233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2028" y="3483511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02028" y="402632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3894" y="457165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3894" y="5114473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03894" y="565564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01080" y="182918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290501" y="1947653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90501" y="3033784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90501" y="412193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290501" y="520592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75790" y="5695296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cxnSp>
        <p:nvCxnSpPr>
          <p:cNvPr id="37" name="Straight Arrow Connector 36"/>
          <p:cNvCxnSpPr>
            <a:stCxn id="35" idx="0"/>
            <a:endCxn id="29" idx="1"/>
          </p:cNvCxnSpPr>
          <p:nvPr/>
        </p:nvCxnSpPr>
        <p:spPr>
          <a:xfrm flipV="1">
            <a:off x="3067878" y="2174406"/>
            <a:ext cx="4222623" cy="352089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26" idx="1"/>
          </p:cNvCxnSpPr>
          <p:nvPr/>
        </p:nvCxnSpPr>
        <p:spPr>
          <a:xfrm>
            <a:off x="1586204" y="2610062"/>
            <a:ext cx="2167069" cy="42372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3"/>
            <a:endCxn id="31" idx="1"/>
          </p:cNvCxnSpPr>
          <p:nvPr/>
        </p:nvCxnSpPr>
        <p:spPr>
          <a:xfrm>
            <a:off x="4937449" y="3033784"/>
            <a:ext cx="2353052" cy="131490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3"/>
            <a:endCxn id="26" idx="1"/>
          </p:cNvCxnSpPr>
          <p:nvPr/>
        </p:nvCxnSpPr>
        <p:spPr>
          <a:xfrm flipV="1">
            <a:off x="1586204" y="3033784"/>
            <a:ext cx="2167069" cy="13530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3"/>
            <a:endCxn id="27" idx="1"/>
          </p:cNvCxnSpPr>
          <p:nvPr/>
        </p:nvCxnSpPr>
        <p:spPr>
          <a:xfrm>
            <a:off x="1586204" y="3710264"/>
            <a:ext cx="2167069" cy="9407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9" idx="3"/>
            <a:endCxn id="32" idx="1"/>
          </p:cNvCxnSpPr>
          <p:nvPr/>
        </p:nvCxnSpPr>
        <p:spPr>
          <a:xfrm>
            <a:off x="1586204" y="3710264"/>
            <a:ext cx="5704297" cy="172241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0" idx="3"/>
            <a:endCxn id="31" idx="1"/>
          </p:cNvCxnSpPr>
          <p:nvPr/>
        </p:nvCxnSpPr>
        <p:spPr>
          <a:xfrm>
            <a:off x="1586204" y="4253078"/>
            <a:ext cx="5704297" cy="9560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3"/>
            <a:endCxn id="32" idx="1"/>
          </p:cNvCxnSpPr>
          <p:nvPr/>
        </p:nvCxnSpPr>
        <p:spPr>
          <a:xfrm>
            <a:off x="1588070" y="4798412"/>
            <a:ext cx="5702431" cy="63426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2" idx="3"/>
            <a:endCxn id="30" idx="1"/>
          </p:cNvCxnSpPr>
          <p:nvPr/>
        </p:nvCxnSpPr>
        <p:spPr>
          <a:xfrm flipV="1">
            <a:off x="1588070" y="3260537"/>
            <a:ext cx="5702431" cy="208068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2" idx="3"/>
            <a:endCxn id="31" idx="1"/>
          </p:cNvCxnSpPr>
          <p:nvPr/>
        </p:nvCxnSpPr>
        <p:spPr>
          <a:xfrm flipV="1">
            <a:off x="1588070" y="4348685"/>
            <a:ext cx="5702431" cy="99254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2" idx="3"/>
            <a:endCxn id="32" idx="1"/>
          </p:cNvCxnSpPr>
          <p:nvPr/>
        </p:nvCxnSpPr>
        <p:spPr>
          <a:xfrm>
            <a:off x="1588070" y="5341226"/>
            <a:ext cx="5702431" cy="91449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31" idx="1"/>
          </p:cNvCxnSpPr>
          <p:nvPr/>
        </p:nvCxnSpPr>
        <p:spPr>
          <a:xfrm flipV="1">
            <a:off x="1588070" y="4348685"/>
            <a:ext cx="5702431" cy="153371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7" idx="3"/>
            <a:endCxn id="32" idx="1"/>
          </p:cNvCxnSpPr>
          <p:nvPr/>
        </p:nvCxnSpPr>
        <p:spPr>
          <a:xfrm>
            <a:off x="4937449" y="4651039"/>
            <a:ext cx="2353052" cy="78163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753273" y="2807031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753273" y="4424286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69" name="Straight Arrow Connector 68"/>
          <p:cNvCxnSpPr>
            <a:stCxn id="35" idx="0"/>
            <a:endCxn id="27" idx="1"/>
          </p:cNvCxnSpPr>
          <p:nvPr/>
        </p:nvCxnSpPr>
        <p:spPr>
          <a:xfrm flipV="1">
            <a:off x="3067878" y="4651039"/>
            <a:ext cx="685395" cy="104425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63" y="448103"/>
            <a:ext cx="8693367" cy="579557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40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2028" y="2720107"/>
            <a:ext cx="3755180" cy="3318163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Network “Smartness”: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rgbClr val="1104BC"/>
                </a:solidFill>
              </a:rPr>
              <a:t>Avoids wall, does loop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Does not look for food!</a:t>
            </a:r>
          </a:p>
        </p:txBody>
      </p:sp>
    </p:spTree>
    <p:extLst>
      <p:ext uri="{BB962C8B-B14F-4D97-AF65-F5344CB8AC3E}">
        <p14:creationId xmlns:p14="http://schemas.microsoft.com/office/powerpoint/2010/main" val="253523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100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028" y="238330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2028" y="294233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2028" y="3483511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02028" y="402632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3894" y="457165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3894" y="5114473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03894" y="565564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01080" y="182918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290501" y="1947653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90501" y="3033784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90501" y="412193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290501" y="520592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75790" y="5695296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753273" y="2807031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86204" y="2174406"/>
            <a:ext cx="5704297" cy="3707996"/>
            <a:chOff x="1586204" y="2174406"/>
            <a:chExt cx="5704297" cy="3707996"/>
          </a:xfrm>
        </p:grpSpPr>
        <p:cxnSp>
          <p:nvCxnSpPr>
            <p:cNvPr id="38" name="Straight Arrow Connector 37"/>
            <p:cNvCxnSpPr>
              <a:stCxn id="19" idx="3"/>
              <a:endCxn id="30" idx="1"/>
            </p:cNvCxnSpPr>
            <p:nvPr/>
          </p:nvCxnSpPr>
          <p:spPr>
            <a:xfrm flipV="1">
              <a:off x="1586204" y="3260537"/>
              <a:ext cx="5704297" cy="44972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5" idx="0"/>
              <a:endCxn id="29" idx="1"/>
            </p:cNvCxnSpPr>
            <p:nvPr/>
          </p:nvCxnSpPr>
          <p:spPr>
            <a:xfrm flipV="1">
              <a:off x="3067878" y="2174406"/>
              <a:ext cx="4222623" cy="352089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3"/>
              <a:endCxn id="26" idx="1"/>
            </p:cNvCxnSpPr>
            <p:nvPr/>
          </p:nvCxnSpPr>
          <p:spPr>
            <a:xfrm>
              <a:off x="1586204" y="2610062"/>
              <a:ext cx="2167069" cy="423722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6" idx="3"/>
              <a:endCxn id="31" idx="1"/>
            </p:cNvCxnSpPr>
            <p:nvPr/>
          </p:nvCxnSpPr>
          <p:spPr>
            <a:xfrm>
              <a:off x="4937449" y="3033784"/>
              <a:ext cx="2353052" cy="131490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26" idx="1"/>
            </p:cNvCxnSpPr>
            <p:nvPr/>
          </p:nvCxnSpPr>
          <p:spPr>
            <a:xfrm flipV="1">
              <a:off x="1586204" y="3033784"/>
              <a:ext cx="2167069" cy="1353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9" idx="3"/>
              <a:endCxn id="27" idx="1"/>
            </p:cNvCxnSpPr>
            <p:nvPr/>
          </p:nvCxnSpPr>
          <p:spPr>
            <a:xfrm>
              <a:off x="1586204" y="3710264"/>
              <a:ext cx="2167069" cy="9407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9" idx="3"/>
              <a:endCxn id="32" idx="1"/>
            </p:cNvCxnSpPr>
            <p:nvPr/>
          </p:nvCxnSpPr>
          <p:spPr>
            <a:xfrm>
              <a:off x="1586204" y="3710264"/>
              <a:ext cx="5704297" cy="172241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0" idx="3"/>
              <a:endCxn id="31" idx="1"/>
            </p:cNvCxnSpPr>
            <p:nvPr/>
          </p:nvCxnSpPr>
          <p:spPr>
            <a:xfrm>
              <a:off x="1586204" y="4253078"/>
              <a:ext cx="5704297" cy="9560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1" idx="3"/>
              <a:endCxn id="32" idx="1"/>
            </p:cNvCxnSpPr>
            <p:nvPr/>
          </p:nvCxnSpPr>
          <p:spPr>
            <a:xfrm>
              <a:off x="1588070" y="4798412"/>
              <a:ext cx="5702431" cy="63426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2" idx="3"/>
              <a:endCxn id="30" idx="1"/>
            </p:cNvCxnSpPr>
            <p:nvPr/>
          </p:nvCxnSpPr>
          <p:spPr>
            <a:xfrm flipV="1">
              <a:off x="1588070" y="3260537"/>
              <a:ext cx="5702431" cy="208068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2" idx="3"/>
              <a:endCxn id="31" idx="1"/>
            </p:cNvCxnSpPr>
            <p:nvPr/>
          </p:nvCxnSpPr>
          <p:spPr>
            <a:xfrm flipV="1">
              <a:off x="1588070" y="4348685"/>
              <a:ext cx="5702431" cy="99254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2" idx="3"/>
              <a:endCxn id="32" idx="1"/>
            </p:cNvCxnSpPr>
            <p:nvPr/>
          </p:nvCxnSpPr>
          <p:spPr>
            <a:xfrm>
              <a:off x="1588070" y="5341226"/>
              <a:ext cx="5702431" cy="9144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3" idx="3"/>
              <a:endCxn id="31" idx="1"/>
            </p:cNvCxnSpPr>
            <p:nvPr/>
          </p:nvCxnSpPr>
          <p:spPr>
            <a:xfrm flipV="1">
              <a:off x="1588070" y="4348685"/>
              <a:ext cx="5702431" cy="153371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7" idx="3"/>
              <a:endCxn id="32" idx="1"/>
            </p:cNvCxnSpPr>
            <p:nvPr/>
          </p:nvCxnSpPr>
          <p:spPr>
            <a:xfrm>
              <a:off x="4937449" y="4651039"/>
              <a:ext cx="2353052" cy="7816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35" idx="0"/>
              <a:endCxn id="27" idx="1"/>
            </p:cNvCxnSpPr>
            <p:nvPr/>
          </p:nvCxnSpPr>
          <p:spPr>
            <a:xfrm flipV="1">
              <a:off x="3067878" y="4651039"/>
              <a:ext cx="685395" cy="104425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3753273" y="4424286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39" name="Straight Arrow Connector 38"/>
          <p:cNvCxnSpPr>
            <a:stCxn id="12" idx="3"/>
            <a:endCxn id="31" idx="1"/>
          </p:cNvCxnSpPr>
          <p:nvPr/>
        </p:nvCxnSpPr>
        <p:spPr>
          <a:xfrm>
            <a:off x="1586204" y="2610062"/>
            <a:ext cx="5704297" cy="173862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3"/>
            <a:endCxn id="32" idx="1"/>
          </p:cNvCxnSpPr>
          <p:nvPr/>
        </p:nvCxnSpPr>
        <p:spPr>
          <a:xfrm>
            <a:off x="1585256" y="2055942"/>
            <a:ext cx="5705245" cy="33767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29" idx="1"/>
          </p:cNvCxnSpPr>
          <p:nvPr/>
        </p:nvCxnSpPr>
        <p:spPr>
          <a:xfrm flipV="1">
            <a:off x="1586204" y="2174406"/>
            <a:ext cx="5704297" cy="4356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30" idx="1"/>
          </p:cNvCxnSpPr>
          <p:nvPr/>
        </p:nvCxnSpPr>
        <p:spPr>
          <a:xfrm flipV="1">
            <a:off x="1588070" y="3260537"/>
            <a:ext cx="5702431" cy="15378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26" idx="1"/>
          </p:cNvCxnSpPr>
          <p:nvPr/>
        </p:nvCxnSpPr>
        <p:spPr>
          <a:xfrm flipV="1">
            <a:off x="1586204" y="3033784"/>
            <a:ext cx="2167069" cy="67648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1"/>
            <a:endCxn id="27" idx="1"/>
          </p:cNvCxnSpPr>
          <p:nvPr/>
        </p:nvCxnSpPr>
        <p:spPr>
          <a:xfrm>
            <a:off x="3753273" y="3033784"/>
            <a:ext cx="0" cy="161725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7" idx="3"/>
            <a:endCxn id="29" idx="1"/>
          </p:cNvCxnSpPr>
          <p:nvPr/>
        </p:nvCxnSpPr>
        <p:spPr>
          <a:xfrm flipV="1">
            <a:off x="4937449" y="2174406"/>
            <a:ext cx="2353052" cy="24766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2" idx="3"/>
            <a:endCxn id="27" idx="1"/>
          </p:cNvCxnSpPr>
          <p:nvPr/>
        </p:nvCxnSpPr>
        <p:spPr>
          <a:xfrm flipV="1">
            <a:off x="1588070" y="4651039"/>
            <a:ext cx="2165203" cy="69018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401080" y="4575947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01080" y="5118761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401080" y="5659937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7287687" y="1951941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7287687" y="303807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7287687" y="4126220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7287687" y="5210210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472976" y="5699584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3750459" y="2811319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583390" y="2178694"/>
            <a:ext cx="5704297" cy="3707996"/>
            <a:chOff x="1586204" y="2174406"/>
            <a:chExt cx="5704297" cy="3707996"/>
          </a:xfrm>
        </p:grpSpPr>
        <p:cxnSp>
          <p:nvCxnSpPr>
            <p:cNvPr id="89" name="Straight Arrow Connector 88"/>
            <p:cNvCxnSpPr>
              <a:endCxn id="83" idx="1"/>
            </p:cNvCxnSpPr>
            <p:nvPr/>
          </p:nvCxnSpPr>
          <p:spPr>
            <a:xfrm flipV="1">
              <a:off x="1586204" y="3260537"/>
              <a:ext cx="5704297" cy="44972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0"/>
              <a:endCxn id="82" idx="1"/>
            </p:cNvCxnSpPr>
            <p:nvPr/>
          </p:nvCxnSpPr>
          <p:spPr>
            <a:xfrm flipV="1">
              <a:off x="3067878" y="2174406"/>
              <a:ext cx="4222623" cy="352089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7" idx="1"/>
            </p:cNvCxnSpPr>
            <p:nvPr/>
          </p:nvCxnSpPr>
          <p:spPr>
            <a:xfrm>
              <a:off x="1586204" y="2610062"/>
              <a:ext cx="2167069" cy="423722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7" idx="3"/>
              <a:endCxn id="84" idx="1"/>
            </p:cNvCxnSpPr>
            <p:nvPr/>
          </p:nvCxnSpPr>
          <p:spPr>
            <a:xfrm>
              <a:off x="4937449" y="3033784"/>
              <a:ext cx="2353052" cy="131490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87" idx="1"/>
            </p:cNvCxnSpPr>
            <p:nvPr/>
          </p:nvCxnSpPr>
          <p:spPr>
            <a:xfrm flipV="1">
              <a:off x="1586204" y="3033784"/>
              <a:ext cx="2167069" cy="13530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104" idx="1"/>
            </p:cNvCxnSpPr>
            <p:nvPr/>
          </p:nvCxnSpPr>
          <p:spPr>
            <a:xfrm>
              <a:off x="1586204" y="3710264"/>
              <a:ext cx="2167069" cy="940775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85" idx="1"/>
            </p:cNvCxnSpPr>
            <p:nvPr/>
          </p:nvCxnSpPr>
          <p:spPr>
            <a:xfrm>
              <a:off x="1586204" y="3710264"/>
              <a:ext cx="5704297" cy="172241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84" idx="1"/>
            </p:cNvCxnSpPr>
            <p:nvPr/>
          </p:nvCxnSpPr>
          <p:spPr>
            <a:xfrm>
              <a:off x="1586204" y="4253078"/>
              <a:ext cx="5704297" cy="9560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79" idx="3"/>
              <a:endCxn id="85" idx="1"/>
            </p:cNvCxnSpPr>
            <p:nvPr/>
          </p:nvCxnSpPr>
          <p:spPr>
            <a:xfrm>
              <a:off x="1588070" y="4798412"/>
              <a:ext cx="5702431" cy="63426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0" idx="3"/>
              <a:endCxn id="83" idx="1"/>
            </p:cNvCxnSpPr>
            <p:nvPr/>
          </p:nvCxnSpPr>
          <p:spPr>
            <a:xfrm flipV="1">
              <a:off x="1588070" y="3260537"/>
              <a:ext cx="5702431" cy="208068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0" idx="3"/>
              <a:endCxn id="84" idx="1"/>
            </p:cNvCxnSpPr>
            <p:nvPr/>
          </p:nvCxnSpPr>
          <p:spPr>
            <a:xfrm flipV="1">
              <a:off x="1588070" y="4348685"/>
              <a:ext cx="5702431" cy="99254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0" idx="3"/>
              <a:endCxn id="85" idx="1"/>
            </p:cNvCxnSpPr>
            <p:nvPr/>
          </p:nvCxnSpPr>
          <p:spPr>
            <a:xfrm>
              <a:off x="1588070" y="5341226"/>
              <a:ext cx="5702431" cy="9144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1" idx="3"/>
              <a:endCxn id="84" idx="1"/>
            </p:cNvCxnSpPr>
            <p:nvPr/>
          </p:nvCxnSpPr>
          <p:spPr>
            <a:xfrm flipV="1">
              <a:off x="1588070" y="4348685"/>
              <a:ext cx="5702431" cy="153371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04" idx="3"/>
              <a:endCxn id="85" idx="1"/>
            </p:cNvCxnSpPr>
            <p:nvPr/>
          </p:nvCxnSpPr>
          <p:spPr>
            <a:xfrm>
              <a:off x="4937449" y="4651039"/>
              <a:ext cx="2353052" cy="7816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6" idx="0"/>
              <a:endCxn id="104" idx="1"/>
            </p:cNvCxnSpPr>
            <p:nvPr/>
          </p:nvCxnSpPr>
          <p:spPr>
            <a:xfrm flipV="1">
              <a:off x="3067878" y="4651039"/>
              <a:ext cx="685395" cy="104425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ounded Rectangle 103"/>
          <p:cNvSpPr/>
          <p:nvPr/>
        </p:nvSpPr>
        <p:spPr>
          <a:xfrm>
            <a:off x="3750459" y="4428574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1583390" y="2614350"/>
            <a:ext cx="5704297" cy="173862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1582442" y="2060230"/>
            <a:ext cx="5705245" cy="33767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1583390" y="2178694"/>
            <a:ext cx="5704297" cy="43565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1585256" y="3264825"/>
            <a:ext cx="5702431" cy="153787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1583390" y="3038072"/>
            <a:ext cx="2167069" cy="67648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3750459" y="3038072"/>
            <a:ext cx="0" cy="161725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934635" y="2178694"/>
            <a:ext cx="2353052" cy="247663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585256" y="4655327"/>
            <a:ext cx="2165203" cy="69018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5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2028" y="287998"/>
            <a:ext cx="8741972" cy="145075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Generation 100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12/02/2016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028" y="238330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2028" y="294233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2028" y="3483511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02028" y="4026325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3894" y="457165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3894" y="5114473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03894" y="565564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01080" y="1829189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290501" y="1947653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90501" y="3033784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90501" y="412193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290501" y="520592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475790" y="5695296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753273" y="2807031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86204" y="2174406"/>
            <a:ext cx="5704297" cy="3707996"/>
            <a:chOff x="1586204" y="2174406"/>
            <a:chExt cx="5704297" cy="3707996"/>
          </a:xfrm>
        </p:grpSpPr>
        <p:cxnSp>
          <p:nvCxnSpPr>
            <p:cNvPr id="38" name="Straight Arrow Connector 37"/>
            <p:cNvCxnSpPr>
              <a:stCxn id="19" idx="3"/>
              <a:endCxn id="30" idx="1"/>
            </p:cNvCxnSpPr>
            <p:nvPr/>
          </p:nvCxnSpPr>
          <p:spPr>
            <a:xfrm flipV="1">
              <a:off x="1586204" y="3260537"/>
              <a:ext cx="5704297" cy="449727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5" idx="0"/>
              <a:endCxn id="29" idx="1"/>
            </p:cNvCxnSpPr>
            <p:nvPr/>
          </p:nvCxnSpPr>
          <p:spPr>
            <a:xfrm flipV="1">
              <a:off x="3067878" y="2174406"/>
              <a:ext cx="4222623" cy="352089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3"/>
              <a:endCxn id="26" idx="1"/>
            </p:cNvCxnSpPr>
            <p:nvPr/>
          </p:nvCxnSpPr>
          <p:spPr>
            <a:xfrm>
              <a:off x="1586204" y="2610062"/>
              <a:ext cx="2167069" cy="423722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6" idx="3"/>
              <a:endCxn id="31" idx="1"/>
            </p:cNvCxnSpPr>
            <p:nvPr/>
          </p:nvCxnSpPr>
          <p:spPr>
            <a:xfrm>
              <a:off x="4937449" y="3033784"/>
              <a:ext cx="2353052" cy="1314901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26" idx="1"/>
            </p:cNvCxnSpPr>
            <p:nvPr/>
          </p:nvCxnSpPr>
          <p:spPr>
            <a:xfrm flipV="1">
              <a:off x="1586204" y="3033784"/>
              <a:ext cx="2167069" cy="135304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9" idx="3"/>
              <a:endCxn id="27" idx="1"/>
            </p:cNvCxnSpPr>
            <p:nvPr/>
          </p:nvCxnSpPr>
          <p:spPr>
            <a:xfrm>
              <a:off x="1586204" y="3710264"/>
              <a:ext cx="2167069" cy="940775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9" idx="3"/>
              <a:endCxn id="32" idx="1"/>
            </p:cNvCxnSpPr>
            <p:nvPr/>
          </p:nvCxnSpPr>
          <p:spPr>
            <a:xfrm>
              <a:off x="1586204" y="3710264"/>
              <a:ext cx="5704297" cy="1722411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0" idx="3"/>
              <a:endCxn id="31" idx="1"/>
            </p:cNvCxnSpPr>
            <p:nvPr/>
          </p:nvCxnSpPr>
          <p:spPr>
            <a:xfrm>
              <a:off x="1586204" y="4253078"/>
              <a:ext cx="5704297" cy="95607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1" idx="3"/>
              <a:endCxn id="32" idx="1"/>
            </p:cNvCxnSpPr>
            <p:nvPr/>
          </p:nvCxnSpPr>
          <p:spPr>
            <a:xfrm>
              <a:off x="1588070" y="4798412"/>
              <a:ext cx="5702431" cy="634263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2" idx="3"/>
              <a:endCxn id="30" idx="1"/>
            </p:cNvCxnSpPr>
            <p:nvPr/>
          </p:nvCxnSpPr>
          <p:spPr>
            <a:xfrm flipV="1">
              <a:off x="1588070" y="3260537"/>
              <a:ext cx="5702431" cy="2080689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2" idx="3"/>
              <a:endCxn id="31" idx="1"/>
            </p:cNvCxnSpPr>
            <p:nvPr/>
          </p:nvCxnSpPr>
          <p:spPr>
            <a:xfrm flipV="1">
              <a:off x="1588070" y="4348685"/>
              <a:ext cx="5702431" cy="992541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2" idx="3"/>
              <a:endCxn id="32" idx="1"/>
            </p:cNvCxnSpPr>
            <p:nvPr/>
          </p:nvCxnSpPr>
          <p:spPr>
            <a:xfrm>
              <a:off x="1588070" y="5341226"/>
              <a:ext cx="5702431" cy="91449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3" idx="3"/>
              <a:endCxn id="31" idx="1"/>
            </p:cNvCxnSpPr>
            <p:nvPr/>
          </p:nvCxnSpPr>
          <p:spPr>
            <a:xfrm flipV="1">
              <a:off x="1588070" y="4348685"/>
              <a:ext cx="5702431" cy="1533717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7" idx="3"/>
              <a:endCxn id="32" idx="1"/>
            </p:cNvCxnSpPr>
            <p:nvPr/>
          </p:nvCxnSpPr>
          <p:spPr>
            <a:xfrm>
              <a:off x="4937449" y="4651039"/>
              <a:ext cx="2353052" cy="781636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35" idx="0"/>
              <a:endCxn id="27" idx="1"/>
            </p:cNvCxnSpPr>
            <p:nvPr/>
          </p:nvCxnSpPr>
          <p:spPr>
            <a:xfrm flipV="1">
              <a:off x="3067878" y="4651039"/>
              <a:ext cx="685395" cy="1044257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3753273" y="4424286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39" name="Straight Arrow Connector 38"/>
          <p:cNvCxnSpPr>
            <a:stCxn id="12" idx="3"/>
            <a:endCxn id="31" idx="1"/>
          </p:cNvCxnSpPr>
          <p:nvPr/>
        </p:nvCxnSpPr>
        <p:spPr>
          <a:xfrm>
            <a:off x="1586204" y="2610062"/>
            <a:ext cx="5704297" cy="17386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3"/>
            <a:endCxn id="32" idx="1"/>
          </p:cNvCxnSpPr>
          <p:nvPr/>
        </p:nvCxnSpPr>
        <p:spPr>
          <a:xfrm>
            <a:off x="1585256" y="2055942"/>
            <a:ext cx="5705245" cy="33767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2" idx="3"/>
            <a:endCxn id="29" idx="1"/>
          </p:cNvCxnSpPr>
          <p:nvPr/>
        </p:nvCxnSpPr>
        <p:spPr>
          <a:xfrm flipV="1">
            <a:off x="1586204" y="2174406"/>
            <a:ext cx="5704297" cy="43565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30" idx="1"/>
          </p:cNvCxnSpPr>
          <p:nvPr/>
        </p:nvCxnSpPr>
        <p:spPr>
          <a:xfrm flipV="1">
            <a:off x="1588070" y="3260537"/>
            <a:ext cx="5702431" cy="15378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26" idx="1"/>
          </p:cNvCxnSpPr>
          <p:nvPr/>
        </p:nvCxnSpPr>
        <p:spPr>
          <a:xfrm flipV="1">
            <a:off x="1586204" y="3033784"/>
            <a:ext cx="2167069" cy="6764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1"/>
            <a:endCxn id="27" idx="1"/>
          </p:cNvCxnSpPr>
          <p:nvPr/>
        </p:nvCxnSpPr>
        <p:spPr>
          <a:xfrm>
            <a:off x="3753273" y="3033784"/>
            <a:ext cx="0" cy="1617255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7" idx="3"/>
            <a:endCxn id="29" idx="1"/>
          </p:cNvCxnSpPr>
          <p:nvPr/>
        </p:nvCxnSpPr>
        <p:spPr>
          <a:xfrm flipV="1">
            <a:off x="4937449" y="2174406"/>
            <a:ext cx="2353052" cy="24766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2" idx="3"/>
            <a:endCxn id="27" idx="1"/>
          </p:cNvCxnSpPr>
          <p:nvPr/>
        </p:nvCxnSpPr>
        <p:spPr>
          <a:xfrm flipV="1">
            <a:off x="1588070" y="4651039"/>
            <a:ext cx="2165203" cy="690187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401080" y="4575947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01080" y="5118761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401080" y="5659937"/>
            <a:ext cx="1184176" cy="45350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7287687" y="1951941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Left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7287687" y="3038072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Right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7287687" y="4126220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7287687" y="5210210"/>
            <a:ext cx="1184176" cy="453506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Down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472976" y="5699584"/>
            <a:ext cx="1184176" cy="453506"/>
          </a:xfrm>
          <a:prstGeom prst="round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Bias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3750459" y="2811319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H1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750459" y="4428574"/>
            <a:ext cx="1184176" cy="45350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H2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3750459" y="3038072"/>
            <a:ext cx="0" cy="16172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328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2291</TotalTime>
  <Words>248</Words>
  <Application>Microsoft Office PowerPoint</Application>
  <PresentationFormat>On-screen Show (4:3)</PresentationFormat>
  <Paragraphs>159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NEuroevolution through Augmented Topologies (NEAT) for Snake Game</vt:lpstr>
      <vt:lpstr>NEAT for SNAKE</vt:lpstr>
      <vt:lpstr>Shortsighted Snake Inputs and Outputs</vt:lpstr>
      <vt:lpstr>Generation 1</vt:lpstr>
      <vt:lpstr>Generation 1</vt:lpstr>
      <vt:lpstr>Generation 40</vt:lpstr>
      <vt:lpstr>Generation 40</vt:lpstr>
      <vt:lpstr>Generation 100</vt:lpstr>
      <vt:lpstr>Generation 100</vt:lpstr>
      <vt:lpstr>Generation 100</vt:lpstr>
      <vt:lpstr>Evolution of Population Fitness</vt:lpstr>
      <vt:lpstr>Sight Range=2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Filaments Size</dc:title>
  <dc:creator>David</dc:creator>
  <cp:lastModifiedBy>David Guszejnov</cp:lastModifiedBy>
  <cp:revision>304</cp:revision>
  <dcterms:created xsi:type="dcterms:W3CDTF">2015-10-05T17:56:12Z</dcterms:created>
  <dcterms:modified xsi:type="dcterms:W3CDTF">2017-02-01T23:47:13Z</dcterms:modified>
</cp:coreProperties>
</file>